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1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27" r:id="rId21"/>
    <p:sldId id="411" r:id="rId22"/>
    <p:sldId id="383" r:id="rId23"/>
    <p:sldId id="428" r:id="rId24"/>
    <p:sldId id="412" r:id="rId25"/>
    <p:sldId id="364" r:id="rId26"/>
    <p:sldId id="385" r:id="rId27"/>
    <p:sldId id="413" r:id="rId28"/>
    <p:sldId id="386" r:id="rId29"/>
    <p:sldId id="388" r:id="rId30"/>
    <p:sldId id="422" r:id="rId31"/>
    <p:sldId id="421" r:id="rId32"/>
    <p:sldId id="390" r:id="rId33"/>
    <p:sldId id="429" r:id="rId34"/>
    <p:sldId id="380" r:id="rId35"/>
    <p:sldId id="396" r:id="rId36"/>
    <p:sldId id="397" r:id="rId37"/>
    <p:sldId id="395" r:id="rId38"/>
    <p:sldId id="381" r:id="rId39"/>
    <p:sldId id="382" r:id="rId40"/>
    <p:sldId id="352" r:id="rId41"/>
    <p:sldId id="384" r:id="rId42"/>
    <p:sldId id="281" r:id="rId43"/>
    <p:sldId id="420" r:id="rId44"/>
    <p:sldId id="424" r:id="rId45"/>
    <p:sldId id="425" r:id="rId46"/>
    <p:sldId id="423" r:id="rId47"/>
    <p:sldId id="405" r:id="rId48"/>
    <p:sldId id="406" r:id="rId49"/>
    <p:sldId id="409" r:id="rId5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622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147" y="3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26T09:03:34.8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0.png"/><Relationship Id="rId4" Type="http://schemas.openxmlformats.org/officeDocument/2006/relationships/image" Target="../media/image8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/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𝑖𝑔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</m:t>
                      </m:r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𝑖𝑔</m:t>
                      </m:r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400" b="1" dirty="0">
                    <a:latin typeface="Courier"/>
                    <a:cs typeface="Palatino Linotype"/>
                  </a:rPr>
                  <a:t>bm=read.csv("https://www.dropbox.com/s/e4w6pjm6b4wz9do/bm.csv?dl=1")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blipFill>
                <a:blip r:embed="rId2"/>
                <a:stretch>
                  <a:fillRect l="-1577" t="-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067189" y="5259294"/>
            <a:ext cx="3593217" cy="1130300"/>
          </a:xfrm>
          <a:prstGeom prst="wedgeRoundRectCallout">
            <a:avLst>
              <a:gd name="adj1" fmla="val -170202"/>
              <a:gd name="adj2" fmla="val 9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of the CALL variable for Non Black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4A297CF-4985-4EA5-817C-FECD9F1E55FF}"/>
              </a:ext>
            </a:extLst>
          </p:cNvPr>
          <p:cNvSpPr/>
          <p:nvPr/>
        </p:nvSpPr>
        <p:spPr>
          <a:xfrm>
            <a:off x="6550348" y="7767262"/>
            <a:ext cx="3958528" cy="1130300"/>
          </a:xfrm>
          <a:prstGeom prst="wedgeRoundRectCallout">
            <a:avLst>
              <a:gd name="adj1" fmla="val -102091"/>
              <a:gd name="adj2" fmla="val -95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Difference between average for Black vs Non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/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𝐶𝐴𝐿𝐿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call</m:t>
                                </m:r>
                                <m: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back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potential confounding factors</a:t>
            </a: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363DBFB-3DE6-40EF-9852-20FF2BF16229}"/>
              </a:ext>
            </a:extLst>
          </p:cNvPr>
          <p:cNvSpPr/>
          <p:nvPr/>
        </p:nvSpPr>
        <p:spPr>
          <a:xfrm>
            <a:off x="9019470" y="2175382"/>
            <a:ext cx="3821878" cy="2046994"/>
          </a:xfrm>
          <a:prstGeom prst="downArrow">
            <a:avLst>
              <a:gd name="adj1" fmla="val 50000"/>
              <a:gd name="adj2" fmla="val 533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bit like </a:t>
            </a:r>
          </a:p>
        </p:txBody>
      </p:sp>
      <p:pic>
        <p:nvPicPr>
          <p:cNvPr id="1028" name="Picture 4" descr="The Guardian view on Lego for adults: play is a serious business |  Editorial | The Guardian">
            <a:extLst>
              <a:ext uri="{FF2B5EF4-FFF2-40B4-BE49-F238E27FC236}">
                <a16:creationId xmlns:a16="http://schemas.microsoft.com/office/drawing/2014/main" id="{F4FDF992-98B6-42CA-B203-142A05BA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07" y="3198879"/>
            <a:ext cx="1137962" cy="6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 txBox="1">
                <a:spLocks noChangeArrowheads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3">
                        <a:lumMod val="50000"/>
                      </a:schemeClr>
                    </a:solidFill>
                    <a:latin typeface="Palatino Linotype"/>
                    <a:ea typeface="+mj-ea"/>
                    <a:cs typeface="Palatino Linotype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9pPr>
              </a:lstStyle>
              <a:p>
                <a:pPr defTabSz="1300277"/>
                <a:r>
                  <a:rPr lang="en-US" sz="3600" kern="0" dirty="0">
                    <a:latin typeface="Palatino Linotype" charset="0"/>
                  </a:rPr>
                  <a:t>Interpretation of </a:t>
                </a:r>
                <a14:m>
                  <m:oMath xmlns:m="http://schemas.openxmlformats.org/officeDocument/2006/math">
                    <m:r>
                      <a:rPr lang="en-GB" sz="3600" b="1" i="1" kern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600" kern="0" dirty="0">
                    <a:latin typeface="Palatino Linotype" charset="0"/>
                  </a:rPr>
                  <a:t>’s with Dummy as dependent variable</a:t>
                </a:r>
              </a:p>
            </p:txBody>
          </p:sp>
        </mc:Choice>
        <mc:Fallback xmlns="">
          <p:sp>
            <p:nvSpPr>
              <p:cNvPr id="1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  <a:blipFill>
                <a:blip r:embed="rId2"/>
                <a:stretch>
                  <a:fillRect l="-1514" t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</m:sSub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non-Black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blipFill>
                <a:blip r:embed="rId3"/>
                <a:stretch>
                  <a:fillRect l="-1577" r="-1482" b="-1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110209" y="3134658"/>
            <a:ext cx="12755014" cy="1551641"/>
          </a:xfrm>
          <a:prstGeom prst="wedgeRoundRectCallout">
            <a:avLst>
              <a:gd name="adj1" fmla="val 11203"/>
              <a:gd name="adj2" fmla="val -118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Average CALL </a:t>
            </a:r>
            <a:r>
              <a:rPr lang="en-GB" sz="2400" dirty="0" err="1"/>
              <a:t>foris</a:t>
            </a:r>
            <a:r>
              <a:rPr lang="en-GB" sz="2400" dirty="0"/>
              <a:t> the sum of CALL divided by number of Non Black people in the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Because CALL is either 0 or 1 this is equivalent to the share that received a call 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Which we can think of as an estimate of the call back probability</a:t>
            </a:r>
          </a:p>
        </p:txBody>
      </p:sp>
    </p:spTree>
    <p:extLst>
      <p:ext uri="{BB962C8B-B14F-4D97-AF65-F5344CB8AC3E}">
        <p14:creationId xmlns:p14="http://schemas.microsoft.com/office/powerpoint/2010/main" val="22838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6342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8806298" cy="1552278"/>
          </a:xfrm>
          <a:prstGeom prst="wedgeRoundRectCallout">
            <a:avLst>
              <a:gd name="adj1" fmla="val -46351"/>
              <a:gd name="adj2" fmla="val -167614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 </a:t>
            </a:r>
            <a:r>
              <a:rPr lang="en-GB" sz="2800" b="1" u="sng" dirty="0">
                <a:latin typeface="Cambria Math" charset="0"/>
              </a:rPr>
              <a:t>percentage point</a:t>
            </a:r>
            <a:r>
              <a:rPr lang="en-GB" sz="2800" dirty="0">
                <a:latin typeface="Cambria Math" charset="0"/>
              </a:rPr>
              <a:t> lower chance of receiving a call back</a:t>
            </a:r>
          </a:p>
          <a:p>
            <a:endParaRPr lang="en-GB" sz="2800" dirty="0">
              <a:latin typeface="Cambria Math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65407"/>
            <a:ext cx="9507455" cy="7280588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6542395" y="3241247"/>
            <a:ext cx="5930118" cy="1267219"/>
          </a:xfrm>
          <a:prstGeom prst="wedgeRoundRectCallout">
            <a:avLst>
              <a:gd name="adj1" fmla="val -98683"/>
              <a:gd name="adj2" fmla="val 21024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variables…and many dummies as explanatory variables as an alternative to a linear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8" y="1499505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5930154"/>
            <a:ext cx="5930118" cy="3728422"/>
          </a:xfrm>
          <a:prstGeom prst="wedgeRoundRectCallout">
            <a:avLst>
              <a:gd name="adj1" fmla="val 45850"/>
              <a:gd name="adj2" fmla="val -6412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2854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3" y="573495"/>
            <a:ext cx="9555174" cy="91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694" y="1764717"/>
            <a:ext cx="543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ourier New" charset="0"/>
                <a:ea typeface="Cambria" charset="0"/>
              </a:rPr>
              <a:t>wage1=wage1 %&gt;% </a:t>
            </a:r>
          </a:p>
          <a:p>
            <a:r>
              <a:rPr lang="en-GB" sz="2400" b="1" dirty="0">
                <a:latin typeface="Courier New" charset="0"/>
                <a:ea typeface="Cambria" charset="0"/>
              </a:rPr>
              <a:t>mutate(educ2 =educ^2) 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4C7BFC6F-9D25-4B58-8D01-515D27B3756F}"/>
                  </a:ext>
                </a:extLst>
              </p:cNvPr>
              <p:cNvSpPr/>
              <p:nvPr/>
            </p:nvSpPr>
            <p:spPr>
              <a:xfrm>
                <a:off x="7745506" y="1249082"/>
                <a:ext cx="4249270" cy="639483"/>
              </a:xfrm>
              <a:prstGeom prst="wedgeRectCallout">
                <a:avLst>
                  <a:gd name="adj1" fmla="val 4579"/>
                  <a:gd name="adj2" fmla="val 17278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e.g.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4C7BFC6F-9D25-4B58-8D01-515D27B37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506" y="1249082"/>
                <a:ext cx="4249270" cy="639483"/>
              </a:xfrm>
              <a:prstGeom prst="wedgeRectCallout">
                <a:avLst>
                  <a:gd name="adj1" fmla="val 4579"/>
                  <a:gd name="adj2" fmla="val 172780"/>
                </a:avLst>
              </a:prstGeom>
              <a:blipFill>
                <a:blip r:embed="rId7"/>
                <a:stretch>
                  <a:fillRect l="-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49"/>
            <a:ext cx="13646802" cy="809032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68814"/>
              <a:gd name="adj2" fmla="val 129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b="0" i="1" dirty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0EC7056-A812-4B5D-9F28-77891A7B040D}"/>
              </a:ext>
            </a:extLst>
          </p:cNvPr>
          <p:cNvSpPr txBox="1">
            <a:spLocks noChangeArrowheads="1"/>
          </p:cNvSpPr>
          <p:nvPr/>
        </p:nvSpPr>
        <p:spPr>
          <a:xfrm>
            <a:off x="154338" y="301637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log transformation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Interpretation of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dirty="0"/>
                            <a:t>coefficient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GB" dirty="0"/>
                            <a:t> units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×100 %</m:t>
                              </m:r>
                            </m:oMath>
                          </a14:m>
                          <a:r>
                            <a:rPr lang="en-GB" dirty="0"/>
                            <a:t> growth</a:t>
                          </a:r>
                          <a:r>
                            <a:rPr lang="en-GB" baseline="0" dirty="0"/>
                            <a:t> in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 1% growth of X leads to a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dirty="0"/>
                            <a:t> change of Y in units</a:t>
                          </a:r>
                          <a:r>
                            <a:rPr lang="en-GB" baseline="0" dirty="0"/>
                            <a:t>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A 1% growth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GB" dirty="0"/>
                            <a:t> growth in Y</a:t>
                          </a:r>
                        </a:p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48158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0127" r="-392" b="-927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60839" r="-196737" b="-412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60839" r="-392" b="-412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126187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11111" r="-196737" b="-185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11111" r="-392" b="-185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144532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83613" r="-196737" b="-60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83613" r="-392" b="-60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472028" r="-19673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472028" r="-392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492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782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7825476"/>
              </a:xfrm>
              <a:prstGeom prst="rect">
                <a:avLst/>
              </a:prstGeom>
              <a:blipFill>
                <a:blip r:embed="rId3"/>
                <a:stretch>
                  <a:fillRect l="-1816" t="-1480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36A65-3A88-4FA3-8772-77904D339794}"/>
                  </a:ext>
                </a:extLst>
              </p:cNvPr>
              <p:cNvSpPr txBox="1"/>
              <p:nvPr/>
            </p:nvSpPr>
            <p:spPr>
              <a:xfrm>
                <a:off x="3371481" y="4076454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36A65-3A88-4FA3-8772-77904D33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81" y="4076454"/>
                <a:ext cx="2330245" cy="401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764B2-92B7-419A-843D-2BFF68716552}"/>
                  </a:ext>
                </a:extLst>
              </p:cNvPr>
              <p:cNvSpPr txBox="1"/>
              <p:nvPr/>
            </p:nvSpPr>
            <p:spPr>
              <a:xfrm>
                <a:off x="7063494" y="4076453"/>
                <a:ext cx="2330245" cy="371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764B2-92B7-419A-843D-2BFF6871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94" y="4076453"/>
                <a:ext cx="2330245" cy="371897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C08D43-C4A4-4A74-A332-9F6A6904AE29}"/>
                  </a:ext>
                </a:extLst>
              </p:cNvPr>
              <p:cNvSpPr txBox="1"/>
              <p:nvPr/>
            </p:nvSpPr>
            <p:spPr>
              <a:xfrm>
                <a:off x="9546139" y="3644817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C08D43-C4A4-4A74-A332-9F6A6904A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139" y="3644817"/>
                <a:ext cx="2330245" cy="4010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3B8A0-32FA-4395-AF80-06BD09DCD995}"/>
                  </a:ext>
                </a:extLst>
              </p:cNvPr>
              <p:cNvSpPr txBox="1"/>
              <p:nvPr/>
            </p:nvSpPr>
            <p:spPr>
              <a:xfrm>
                <a:off x="1382415" y="5394755"/>
                <a:ext cx="3248579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3B8A0-32FA-4395-AF80-06BD09DC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5" y="5394755"/>
                <a:ext cx="3248579" cy="401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5679D-8DA0-4015-9052-40453C409F98}"/>
                  </a:ext>
                </a:extLst>
              </p:cNvPr>
              <p:cNvSpPr txBox="1"/>
              <p:nvPr/>
            </p:nvSpPr>
            <p:spPr>
              <a:xfrm>
                <a:off x="5522779" y="5346651"/>
                <a:ext cx="3248579" cy="371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5679D-8DA0-4015-9052-40453C40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779" y="5346651"/>
                <a:ext cx="3248579" cy="371897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03BCD-AF4C-45EC-99F7-6F07BCA67607}"/>
                  </a:ext>
                </a:extLst>
              </p:cNvPr>
              <p:cNvSpPr txBox="1"/>
              <p:nvPr/>
            </p:nvSpPr>
            <p:spPr>
              <a:xfrm>
                <a:off x="9462564" y="4876006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03BCD-AF4C-45EC-99F7-6F07BCA6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564" y="4876006"/>
                <a:ext cx="2330245" cy="401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E22CEB2-5DD6-4805-821A-2B8A101D39AC}"/>
              </a:ext>
            </a:extLst>
          </p:cNvPr>
          <p:cNvSpPr/>
          <p:nvPr/>
        </p:nvSpPr>
        <p:spPr>
          <a:xfrm>
            <a:off x="914400" y="7167716"/>
            <a:ext cx="11090787" cy="11070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84258"/>
            <a:ext cx="4841000" cy="81870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dirty="0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b="1" dirty="0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 dirty="0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b="1" dirty="0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b="1" dirty="0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150" y="3289128"/>
            <a:ext cx="12370947" cy="5777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Dummies are cool: Model qualitative and non-linear aspects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80" y="3830344"/>
            <a:ext cx="9466555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15961" y="6641493"/>
            <a:ext cx="8544921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2586</Words>
  <Application>Microsoft Office PowerPoint</Application>
  <PresentationFormat>Custom</PresentationFormat>
  <Paragraphs>396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2021-12-08T13:41:28Z</dcterms:modified>
</cp:coreProperties>
</file>